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87" r:id="rId1"/>
  </p:sldMasterIdLst>
  <p:notesMasterIdLst>
    <p:notesMasterId r:id="rId15"/>
  </p:notesMasterIdLst>
  <p:sldIdLst>
    <p:sldId id="265" r:id="rId2"/>
    <p:sldId id="274" r:id="rId3"/>
    <p:sldId id="298" r:id="rId4"/>
    <p:sldId id="302" r:id="rId5"/>
    <p:sldId id="299" r:id="rId6"/>
    <p:sldId id="300" r:id="rId7"/>
    <p:sldId id="301" r:id="rId8"/>
    <p:sldId id="297" r:id="rId9"/>
    <p:sldId id="303" r:id="rId10"/>
    <p:sldId id="282" r:id="rId11"/>
    <p:sldId id="283" r:id="rId12"/>
    <p:sldId id="288" r:id="rId13"/>
    <p:sldId id="293" r:id="rId14"/>
  </p:sldIdLst>
  <p:sldSz cx="12192000" cy="6858000"/>
  <p:notesSz cx="6858000" cy="994568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80" autoAdjust="0"/>
    <p:restoredTop sz="94660"/>
  </p:normalViewPr>
  <p:slideViewPr>
    <p:cSldViewPr snapToGrid="0">
      <p:cViewPr varScale="1">
        <p:scale>
          <a:sx n="93" d="100"/>
          <a:sy n="93" d="100"/>
        </p:scale>
        <p:origin x="58"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viewProps" Target="viewProps.xml" /><Relationship Id="rId2" Type="http://schemas.openxmlformats.org/officeDocument/2006/relationships/slide" Target="slides/slide1.xml" /><Relationship Id="rId16"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notesMaster" Target="notesMasters/notesMaster1.xml" /><Relationship Id="rId10" Type="http://schemas.openxmlformats.org/officeDocument/2006/relationships/slide" Target="slides/slide9.xml" /><Relationship Id="rId19"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D273672-2368-4ADC-906F-26FDCD3F867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de-DE"/>
        </a:p>
      </dgm:t>
    </dgm:pt>
    <dgm:pt modelId="{0C8EEDC0-731E-4628-A511-3316FD52C84C}">
      <dgm:prSet/>
      <dgm:spPr/>
      <dgm:t>
        <a:bodyPr/>
        <a:lstStyle/>
        <a:p>
          <a:pPr algn="ctr" rtl="0"/>
          <a:r>
            <a:rPr lang="de-DE" dirty="0"/>
            <a:t>Berufungsverständnis</a:t>
          </a:r>
        </a:p>
      </dgm:t>
    </dgm:pt>
    <dgm:pt modelId="{6E2CEA27-FA65-444C-85EF-43521727B7D0}" type="parTrans" cxnId="{5A8F979A-95FB-450B-9EE4-D7B3774FC0FB}">
      <dgm:prSet/>
      <dgm:spPr/>
      <dgm:t>
        <a:bodyPr/>
        <a:lstStyle/>
        <a:p>
          <a:endParaRPr lang="de-DE"/>
        </a:p>
      </dgm:t>
    </dgm:pt>
    <dgm:pt modelId="{6BA5C909-CBF6-4FFC-9EB2-389B55E8A64F}" type="sibTrans" cxnId="{5A8F979A-95FB-450B-9EE4-D7B3774FC0FB}">
      <dgm:prSet/>
      <dgm:spPr/>
      <dgm:t>
        <a:bodyPr/>
        <a:lstStyle/>
        <a:p>
          <a:endParaRPr lang="de-DE"/>
        </a:p>
      </dgm:t>
    </dgm:pt>
    <dgm:pt modelId="{370A8502-B0C9-4875-BB23-97413E404F4E}" type="pres">
      <dgm:prSet presAssocID="{CD273672-2368-4ADC-906F-26FDCD3F8678}" presName="linear" presStyleCnt="0">
        <dgm:presLayoutVars>
          <dgm:animLvl val="lvl"/>
          <dgm:resizeHandles val="exact"/>
        </dgm:presLayoutVars>
      </dgm:prSet>
      <dgm:spPr/>
    </dgm:pt>
    <dgm:pt modelId="{19A63C07-80D7-4964-AF00-8ACE9F2D4287}" type="pres">
      <dgm:prSet presAssocID="{0C8EEDC0-731E-4628-A511-3316FD52C84C}" presName="parentText" presStyleLbl="node1" presStyleIdx="0" presStyleCnt="1">
        <dgm:presLayoutVars>
          <dgm:chMax val="0"/>
          <dgm:bulletEnabled val="1"/>
        </dgm:presLayoutVars>
      </dgm:prSet>
      <dgm:spPr/>
    </dgm:pt>
  </dgm:ptLst>
  <dgm:cxnLst>
    <dgm:cxn modelId="{D5EF4464-A9C5-4714-982B-B0CED41620F6}" type="presOf" srcId="{CD273672-2368-4ADC-906F-26FDCD3F8678}" destId="{370A8502-B0C9-4875-BB23-97413E404F4E}" srcOrd="0" destOrd="0" presId="urn:microsoft.com/office/officeart/2005/8/layout/vList2"/>
    <dgm:cxn modelId="{C9579865-AAC8-4C3E-84BA-3F1217B82CD3}" type="presOf" srcId="{0C8EEDC0-731E-4628-A511-3316FD52C84C}" destId="{19A63C07-80D7-4964-AF00-8ACE9F2D4287}" srcOrd="0" destOrd="0" presId="urn:microsoft.com/office/officeart/2005/8/layout/vList2"/>
    <dgm:cxn modelId="{5A8F979A-95FB-450B-9EE4-D7B3774FC0FB}" srcId="{CD273672-2368-4ADC-906F-26FDCD3F8678}" destId="{0C8EEDC0-731E-4628-A511-3316FD52C84C}" srcOrd="0" destOrd="0" parTransId="{6E2CEA27-FA65-444C-85EF-43521727B7D0}" sibTransId="{6BA5C909-CBF6-4FFC-9EB2-389B55E8A64F}"/>
    <dgm:cxn modelId="{A983989C-CFEA-4FD1-A934-9524F34FA118}" type="presParOf" srcId="{370A8502-B0C9-4875-BB23-97413E404F4E}" destId="{19A63C07-80D7-4964-AF00-8ACE9F2D4287}"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A63C07-80D7-4964-AF00-8ACE9F2D4287}">
      <dsp:nvSpPr>
        <dsp:cNvPr id="0" name=""/>
        <dsp:cNvSpPr/>
      </dsp:nvSpPr>
      <dsp:spPr>
        <a:xfrm>
          <a:off x="0" y="704866"/>
          <a:ext cx="9660192" cy="15210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rtl="0">
            <a:lnSpc>
              <a:spcPct val="90000"/>
            </a:lnSpc>
            <a:spcBef>
              <a:spcPct val="0"/>
            </a:spcBef>
            <a:spcAft>
              <a:spcPct val="35000"/>
            </a:spcAft>
            <a:buNone/>
          </a:pPr>
          <a:r>
            <a:rPr lang="de-DE" sz="6500" kern="1200" dirty="0"/>
            <a:t>Berufungsverständnis</a:t>
          </a:r>
        </a:p>
      </dsp:txBody>
      <dsp:txXfrm>
        <a:off x="74249" y="779115"/>
        <a:ext cx="9511694" cy="137250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99012"/>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99012"/>
          </a:xfrm>
          <a:prstGeom prst="rect">
            <a:avLst/>
          </a:prstGeom>
        </p:spPr>
        <p:txBody>
          <a:bodyPr vert="horz" lIns="91440" tIns="45720" rIns="91440" bIns="45720" rtlCol="0"/>
          <a:lstStyle>
            <a:lvl1pPr algn="r">
              <a:defRPr sz="1200"/>
            </a:lvl1pPr>
          </a:lstStyle>
          <a:p>
            <a:fld id="{5C47C220-B0BA-4759-9721-AE852D2B0B56}" type="datetimeFigureOut">
              <a:rPr lang="de-DE" smtClean="0"/>
              <a:t>18.09.2022</a:t>
            </a:fld>
            <a:endParaRPr lang="de-DE"/>
          </a:p>
        </p:txBody>
      </p:sp>
      <p:sp>
        <p:nvSpPr>
          <p:cNvPr id="4" name="Folienbildplatzhalter 3"/>
          <p:cNvSpPr>
            <a:spLocks noGrp="1" noRot="1" noChangeAspect="1"/>
          </p:cNvSpPr>
          <p:nvPr>
            <p:ph type="sldImg" idx="2"/>
          </p:nvPr>
        </p:nvSpPr>
        <p:spPr>
          <a:xfrm>
            <a:off x="444500" y="1243013"/>
            <a:ext cx="5969000" cy="3357562"/>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786362"/>
            <a:ext cx="5486400" cy="3916115"/>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46678"/>
            <a:ext cx="2971800" cy="499011"/>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9446678"/>
            <a:ext cx="2971800" cy="499011"/>
          </a:xfrm>
          <a:prstGeom prst="rect">
            <a:avLst/>
          </a:prstGeom>
        </p:spPr>
        <p:txBody>
          <a:bodyPr vert="horz" lIns="91440" tIns="45720" rIns="91440" bIns="45720" rtlCol="0" anchor="b"/>
          <a:lstStyle>
            <a:lvl1pPr algn="r">
              <a:defRPr sz="1200"/>
            </a:lvl1pPr>
          </a:lstStyle>
          <a:p>
            <a:fld id="{3B096DC2-3517-44CD-AB63-D4D18D702A4D}" type="slidenum">
              <a:rPr lang="de-DE" smtClean="0"/>
              <a:t>‹Nr.›</a:t>
            </a:fld>
            <a:endParaRPr lang="de-DE"/>
          </a:p>
        </p:txBody>
      </p:sp>
    </p:spTree>
    <p:extLst>
      <p:ext uri="{BB962C8B-B14F-4D97-AF65-F5344CB8AC3E}">
        <p14:creationId xmlns:p14="http://schemas.microsoft.com/office/powerpoint/2010/main" val="26079662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4DD878EB-07BD-4A43-AA1D-26A6D6EE6D56}" type="slidenum">
              <a:rPr lang="de-DE" smtClean="0"/>
              <a:t>1</a:t>
            </a:fld>
            <a:endParaRPr lang="de-DE"/>
          </a:p>
        </p:txBody>
      </p:sp>
    </p:spTree>
    <p:extLst>
      <p:ext uri="{BB962C8B-B14F-4D97-AF65-F5344CB8AC3E}">
        <p14:creationId xmlns:p14="http://schemas.microsoft.com/office/powerpoint/2010/main" val="8547820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de-DE"/>
              <a:t>Mastertitelformat bearbeiten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9/18/2022</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‹Nr.›</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157494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05286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de-DE"/>
              <a:t>Mastertitelformat bearbeiten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14577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ncho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49302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de-DE"/>
              <a:t>Mastertitelformat bearbeiten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48A87A34-81AB-432B-8DAE-1953F412C126}" type="datetimeFigureOut">
              <a:rPr lang="en-US" dirty="0"/>
              <a:t>9/18/2022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620745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de-DE"/>
              <a:t>Mastertitelformat bearbeiten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131378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de-DE"/>
              <a:t>Mastertitelformat bearbeiten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447191" y="2824269"/>
            <a:ext cx="4645152" cy="2644457"/>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412362" y="2821491"/>
            <a:ext cx="4645152" cy="2637371"/>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9/18/2022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20885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9/18/2022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417400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9/18/2022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extLst>
      <p:ext uri="{BB962C8B-B14F-4D97-AF65-F5344CB8AC3E}">
        <p14:creationId xmlns:p14="http://schemas.microsoft.com/office/powerpoint/2010/main" val="1979872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de-DE"/>
              <a:t>Mastertitelformat bearbeiten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48A87A34-81AB-432B-8DAE-1953F412C126}" type="datetimeFigureOut">
              <a:rPr lang="en-US" dirty="0"/>
              <a:t>9/18/2022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97235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de-DE"/>
              <a:t>Mastertitelformat bearbeiten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9/18/2022</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86546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image" Target="../media/image1.jpg"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de-DE"/>
              <a:t>Mastertitelformat bearbeiten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9/18/2022</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‹Nr.›</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178720"/>
      </p:ext>
    </p:extLst>
  </p:cSld>
  <p:clrMap bg1="lt1" tx1="dk1" bg2="lt2" tx2="dk2" accent1="accent1" accent2="accent2" accent3="accent3" accent4="accent4" accent5="accent5" accent6="accent6" hlink="hlink" folHlink="folHlink"/>
  <p:sldLayoutIdLst>
    <p:sldLayoutId id="2147483888" r:id="rId1"/>
    <p:sldLayoutId id="2147483889" r:id="rId2"/>
    <p:sldLayoutId id="2147483890" r:id="rId3"/>
    <p:sldLayoutId id="2147483891" r:id="rId4"/>
    <p:sldLayoutId id="2147483892" r:id="rId5"/>
    <p:sldLayoutId id="2147483893" r:id="rId6"/>
    <p:sldLayoutId id="2147483894" r:id="rId7"/>
    <p:sldLayoutId id="2147483895" r:id="rId8"/>
    <p:sldLayoutId id="2147483896" r:id="rId9"/>
    <p:sldLayoutId id="2147483897" r:id="rId10"/>
    <p:sldLayoutId id="2147483898"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 /><Relationship Id="rId7" Type="http://schemas.microsoft.com/office/2007/relationships/diagramDrawing" Target="../diagrams/drawing1.xml" /><Relationship Id="rId2" Type="http://schemas.openxmlformats.org/officeDocument/2006/relationships/notesSlide" Target="../notesSlides/notesSlide1.xml" /><Relationship Id="rId1" Type="http://schemas.openxmlformats.org/officeDocument/2006/relationships/slideLayout" Target="../slideLayouts/slideLayout2.xml" /><Relationship Id="rId6" Type="http://schemas.openxmlformats.org/officeDocument/2006/relationships/diagramColors" Target="../diagrams/colors1.xml" /><Relationship Id="rId5" Type="http://schemas.openxmlformats.org/officeDocument/2006/relationships/diagramQuickStyle" Target="../diagrams/quickStyle1.xml" /><Relationship Id="rId4" Type="http://schemas.openxmlformats.org/officeDocument/2006/relationships/diagramLayout" Target="../diagrams/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image" Target="../media/image3.png" /><Relationship Id="rId1" Type="http://schemas.openxmlformats.org/officeDocument/2006/relationships/slideLayout" Target="../slideLayouts/slideLayout1.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m 2"/>
          <p:cNvGraphicFramePr/>
          <p:nvPr>
            <p:extLst>
              <p:ext uri="{D42A27DB-BD31-4B8C-83A1-F6EECF244321}">
                <p14:modId xmlns:p14="http://schemas.microsoft.com/office/powerpoint/2010/main" val="1548184936"/>
              </p:ext>
            </p:extLst>
          </p:nvPr>
        </p:nvGraphicFramePr>
        <p:xfrm>
          <a:off x="1265903" y="1628409"/>
          <a:ext cx="9660192" cy="29307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feld 1">
            <a:extLst>
              <a:ext uri="{FF2B5EF4-FFF2-40B4-BE49-F238E27FC236}">
                <a16:creationId xmlns:a16="http://schemas.microsoft.com/office/drawing/2014/main" id="{24C85597-E78A-7F4F-AD77-A6A24881C878}"/>
              </a:ext>
            </a:extLst>
          </p:cNvPr>
          <p:cNvSpPr txBox="1"/>
          <p:nvPr/>
        </p:nvSpPr>
        <p:spPr>
          <a:xfrm>
            <a:off x="1846621" y="4598019"/>
            <a:ext cx="8498757" cy="584775"/>
          </a:xfrm>
          <a:prstGeom prst="rect">
            <a:avLst/>
          </a:prstGeom>
          <a:noFill/>
        </p:spPr>
        <p:txBody>
          <a:bodyPr wrap="square" rtlCol="0">
            <a:spAutoFit/>
          </a:bodyPr>
          <a:lstStyle/>
          <a:p>
            <a:pPr algn="l"/>
            <a:r>
              <a:rPr lang="de-DE" sz="3200" b="1" dirty="0"/>
              <a:t>           Galaterbrief 2. Kapitel 3.Teil</a:t>
            </a:r>
          </a:p>
        </p:txBody>
      </p:sp>
    </p:spTree>
    <p:extLst>
      <p:ext uri="{BB962C8B-B14F-4D97-AF65-F5344CB8AC3E}">
        <p14:creationId xmlns:p14="http://schemas.microsoft.com/office/powerpoint/2010/main" val="14972747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511709" y="749212"/>
            <a:ext cx="9782806" cy="1211214"/>
          </a:xfrm>
        </p:spPr>
        <p:txBody>
          <a:bodyPr/>
          <a:lstStyle/>
          <a:p>
            <a:r>
              <a:rPr lang="de-DE" b="1" dirty="0"/>
              <a:t>Persönliche Besinnung &amp; Gebetsdienst</a:t>
            </a:r>
          </a:p>
        </p:txBody>
      </p:sp>
      <p:sp>
        <p:nvSpPr>
          <p:cNvPr id="3" name="Inhaltsplatzhalter 2"/>
          <p:cNvSpPr>
            <a:spLocks noGrp="1"/>
          </p:cNvSpPr>
          <p:nvPr>
            <p:ph idx="1"/>
          </p:nvPr>
        </p:nvSpPr>
        <p:spPr>
          <a:xfrm>
            <a:off x="1451579" y="2015732"/>
            <a:ext cx="9603275" cy="5542815"/>
          </a:xfrm>
        </p:spPr>
        <p:txBody>
          <a:bodyPr>
            <a:noAutofit/>
          </a:bodyPr>
          <a:lstStyle/>
          <a:p>
            <a:r>
              <a:rPr lang="de-DE" sz="2400" b="1" dirty="0"/>
              <a:t>Was hat der Heilige Geist heute zu DIR geredet?</a:t>
            </a:r>
          </a:p>
          <a:p>
            <a:r>
              <a:rPr lang="de-DE" sz="2400" b="1" dirty="0"/>
              <a:t>Wie wirst Du damit </a:t>
            </a:r>
            <a:r>
              <a:rPr lang="de-DE" sz="2400" b="1"/>
              <a:t>umgehen?</a:t>
            </a:r>
            <a:endParaRPr lang="de-DE" sz="2400" b="1" dirty="0"/>
          </a:p>
          <a:p>
            <a:r>
              <a:rPr lang="de-DE" sz="2400" b="1" dirty="0"/>
              <a:t>Wenn Du ein kurzes Segnungsgebet wünschst,</a:t>
            </a:r>
          </a:p>
          <a:p>
            <a:pPr marL="0" indent="0">
              <a:buNone/>
            </a:pPr>
            <a:r>
              <a:rPr lang="de-DE" sz="2400" b="1"/>
              <a:t>        dann </a:t>
            </a:r>
            <a:r>
              <a:rPr lang="de-DE" sz="2400" b="1" dirty="0"/>
              <a:t>komme dazu jetzt einfach nach vorne!</a:t>
            </a:r>
          </a:p>
          <a:p>
            <a:pPr marL="0" indent="0">
              <a:buNone/>
            </a:pPr>
            <a:r>
              <a:rPr lang="de-DE" sz="2400"/>
              <a:t>         Du </a:t>
            </a:r>
            <a:r>
              <a:rPr lang="de-DE" sz="2400" dirty="0"/>
              <a:t>kannst auch nach dem Gottesdienst unsere Mitarbeiter </a:t>
            </a:r>
          </a:p>
          <a:p>
            <a:pPr marL="0" indent="0">
              <a:buNone/>
            </a:pPr>
            <a:r>
              <a:rPr lang="de-DE" sz="2400"/>
              <a:t>         bezüglich </a:t>
            </a:r>
            <a:r>
              <a:rPr lang="de-DE" sz="2400" dirty="0"/>
              <a:t>eines Gesprächs mit Gebet ansprechen.</a:t>
            </a:r>
          </a:p>
        </p:txBody>
      </p:sp>
    </p:spTree>
    <p:extLst>
      <p:ext uri="{BB962C8B-B14F-4D97-AF65-F5344CB8AC3E}">
        <p14:creationId xmlns:p14="http://schemas.microsoft.com/office/powerpoint/2010/main" val="8065648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a:picLocks noChangeAspect="1"/>
          </p:cNvPicPr>
          <p:nvPr/>
        </p:nvPicPr>
        <p:blipFill>
          <a:blip r:embed="rId2"/>
          <a:stretch>
            <a:fillRect/>
          </a:stretch>
        </p:blipFill>
        <p:spPr>
          <a:xfrm>
            <a:off x="1914525" y="382536"/>
            <a:ext cx="8362950" cy="5429250"/>
          </a:xfrm>
          <a:prstGeom prst="rect">
            <a:avLst/>
          </a:prstGeom>
        </p:spPr>
      </p:pic>
    </p:spTree>
    <p:extLst>
      <p:ext uri="{BB962C8B-B14F-4D97-AF65-F5344CB8AC3E}">
        <p14:creationId xmlns:p14="http://schemas.microsoft.com/office/powerpoint/2010/main" val="22379898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a:picLocks noChangeAspect="1"/>
          </p:cNvPicPr>
          <p:nvPr/>
        </p:nvPicPr>
        <p:blipFill>
          <a:blip r:embed="rId2"/>
          <a:stretch>
            <a:fillRect/>
          </a:stretch>
        </p:blipFill>
        <p:spPr>
          <a:xfrm>
            <a:off x="1804987" y="785812"/>
            <a:ext cx="8582025" cy="5286375"/>
          </a:xfrm>
          <a:prstGeom prst="rect">
            <a:avLst/>
          </a:prstGeom>
        </p:spPr>
      </p:pic>
    </p:spTree>
    <p:extLst>
      <p:ext uri="{BB962C8B-B14F-4D97-AF65-F5344CB8AC3E}">
        <p14:creationId xmlns:p14="http://schemas.microsoft.com/office/powerpoint/2010/main" val="33996975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41ECF1E-5C9E-384B-9A1D-691015F379CB}"/>
              </a:ext>
            </a:extLst>
          </p:cNvPr>
          <p:cNvSpPr>
            <a:spLocks noGrp="1"/>
          </p:cNvSpPr>
          <p:nvPr>
            <p:ph type="title"/>
          </p:nvPr>
        </p:nvSpPr>
        <p:spPr/>
        <p:txBody>
          <a:bodyPr/>
          <a:lstStyle/>
          <a:p>
            <a:endParaRPr lang="de-DE"/>
          </a:p>
        </p:txBody>
      </p:sp>
      <p:sp>
        <p:nvSpPr>
          <p:cNvPr id="3" name="Inhaltsplatzhalter 2">
            <a:extLst>
              <a:ext uri="{FF2B5EF4-FFF2-40B4-BE49-F238E27FC236}">
                <a16:creationId xmlns:a16="http://schemas.microsoft.com/office/drawing/2014/main" id="{3AB5C4C1-DEA3-A74F-8637-7CCFD4177E92}"/>
              </a:ext>
            </a:extLst>
          </p:cNvPr>
          <p:cNvSpPr>
            <a:spLocks noGrp="1"/>
          </p:cNvSpPr>
          <p:nvPr>
            <p:ph idx="1"/>
          </p:nvPr>
        </p:nvSpPr>
        <p:spPr/>
        <p:txBody>
          <a:bodyPr/>
          <a:lstStyle/>
          <a:p>
            <a:endParaRPr lang="de-DE"/>
          </a:p>
        </p:txBody>
      </p:sp>
    </p:spTree>
    <p:extLst>
      <p:ext uri="{BB962C8B-B14F-4D97-AF65-F5344CB8AC3E}">
        <p14:creationId xmlns:p14="http://schemas.microsoft.com/office/powerpoint/2010/main" val="3540844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a:t>Kennst du den Galaterbrief?</a:t>
            </a:r>
            <a:endParaRPr lang="de-DE" b="1" dirty="0"/>
          </a:p>
        </p:txBody>
      </p:sp>
      <p:sp>
        <p:nvSpPr>
          <p:cNvPr id="3" name="Inhaltsplatzhalter 2"/>
          <p:cNvSpPr>
            <a:spLocks noGrp="1"/>
          </p:cNvSpPr>
          <p:nvPr>
            <p:ph idx="1"/>
          </p:nvPr>
        </p:nvSpPr>
        <p:spPr>
          <a:xfrm>
            <a:off x="442453" y="1691639"/>
            <a:ext cx="11826630" cy="5774731"/>
          </a:xfrm>
        </p:spPr>
        <p:txBody>
          <a:bodyPr>
            <a:noAutofit/>
          </a:bodyPr>
          <a:lstStyle/>
          <a:p>
            <a:pPr marL="0" indent="0">
              <a:buNone/>
            </a:pPr>
            <a:r>
              <a:rPr lang="de-DE" sz="3200" b="1"/>
              <a:t>Paulus – </a:t>
            </a:r>
            <a:r>
              <a:rPr lang="de-DE" sz="3200"/>
              <a:t> Was lernen wir an der Person des Paulus?</a:t>
            </a:r>
            <a:endParaRPr lang="de-DE" sz="3200" b="1"/>
          </a:p>
          <a:p>
            <a:pPr marL="0" indent="0">
              <a:buNone/>
            </a:pPr>
            <a:r>
              <a:rPr lang="de-DE" sz="3200" b="1"/>
              <a:t>Die Gemeinde zu Galatien – </a:t>
            </a:r>
            <a:r>
              <a:rPr lang="de-DE" sz="3200"/>
              <a:t>Wer, wie, was, wozu, weswegen? </a:t>
            </a:r>
          </a:p>
          <a:p>
            <a:pPr marL="0" indent="0">
              <a:buNone/>
            </a:pPr>
            <a:r>
              <a:rPr lang="de-DE" sz="3200" b="1"/>
              <a:t>Alter und neuer Bund – </a:t>
            </a:r>
            <a:r>
              <a:rPr lang="de-DE" sz="3200"/>
              <a:t>Wie gut verstehe ich das Evangelium?</a:t>
            </a:r>
          </a:p>
          <a:p>
            <a:pPr marL="0" indent="0">
              <a:buNone/>
            </a:pPr>
            <a:r>
              <a:rPr lang="de-DE" sz="3200" b="1"/>
              <a:t>Fragezeichen??? –  </a:t>
            </a:r>
            <a:r>
              <a:rPr lang="de-DE" sz="3200"/>
              <a:t>Welche Themen haben dich beim Lesen des Briefes bewegt? Willst du uns etwas Gehaltvolles dazu mitteilen?</a:t>
            </a:r>
          </a:p>
          <a:p>
            <a:pPr marL="0" indent="0">
              <a:buNone/>
            </a:pPr>
            <a:r>
              <a:rPr lang="de-DE" sz="3200" b="1"/>
              <a:t>Im Geist oder im „Fleisch“ wandeln  – </a:t>
            </a:r>
            <a:r>
              <a:rPr lang="de-DE" sz="3200"/>
              <a:t>Wie funktioniert das?</a:t>
            </a:r>
            <a:endParaRPr lang="de-DE" sz="3200" dirty="0"/>
          </a:p>
        </p:txBody>
      </p:sp>
    </p:spTree>
    <p:extLst>
      <p:ext uri="{BB962C8B-B14F-4D97-AF65-F5344CB8AC3E}">
        <p14:creationId xmlns:p14="http://schemas.microsoft.com/office/powerpoint/2010/main" val="2017186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E38C34B-229E-7256-111B-9253836F2F3A}"/>
              </a:ext>
            </a:extLst>
          </p:cNvPr>
          <p:cNvSpPr>
            <a:spLocks noGrp="1"/>
          </p:cNvSpPr>
          <p:nvPr>
            <p:ph type="title"/>
          </p:nvPr>
        </p:nvSpPr>
        <p:spPr>
          <a:xfrm>
            <a:off x="1451579" y="867037"/>
            <a:ext cx="9603275" cy="1049235"/>
          </a:xfrm>
        </p:spPr>
        <p:txBody>
          <a:bodyPr/>
          <a:lstStyle/>
          <a:p>
            <a:r>
              <a:rPr lang="de-DE" dirty="0"/>
              <a:t>Galaterbrief Kapitel 1 Vers 13 </a:t>
            </a:r>
            <a:br>
              <a:rPr lang="de-DE" dirty="0"/>
            </a:br>
            <a:r>
              <a:rPr lang="de-DE" dirty="0"/>
              <a:t>bis Kapitel 2 </a:t>
            </a:r>
            <a:r>
              <a:rPr lang="de-DE" dirty="0" err="1"/>
              <a:t>vers</a:t>
            </a:r>
            <a:r>
              <a:rPr lang="de-DE" dirty="0"/>
              <a:t> 10  aus der Lutherbibel2017</a:t>
            </a:r>
          </a:p>
        </p:txBody>
      </p:sp>
      <p:sp>
        <p:nvSpPr>
          <p:cNvPr id="3" name="Inhaltsplatzhalter 2">
            <a:extLst>
              <a:ext uri="{FF2B5EF4-FFF2-40B4-BE49-F238E27FC236}">
                <a16:creationId xmlns:a16="http://schemas.microsoft.com/office/drawing/2014/main" id="{F186F174-25F0-F595-3865-DCB455D18D50}"/>
              </a:ext>
            </a:extLst>
          </p:cNvPr>
          <p:cNvSpPr>
            <a:spLocks noGrp="1"/>
          </p:cNvSpPr>
          <p:nvPr>
            <p:ph idx="1"/>
          </p:nvPr>
        </p:nvSpPr>
        <p:spPr/>
        <p:txBody>
          <a:bodyPr>
            <a:normAutofit/>
          </a:bodyPr>
          <a:lstStyle/>
          <a:p>
            <a:pPr marL="0" indent="0">
              <a:buNone/>
            </a:pPr>
            <a:r>
              <a:rPr lang="de-DE" dirty="0"/>
              <a:t>Denn ihr habt ja gehört von meinem Leben früher im Judentum: wie ich über die Maßen die Gemeinde Gottes verfolgte und sie zu zerstören suchte 14 und übertraf im Judentum viele meiner Altersgenossen in meinem Volk weit und eiferte über die Maßen für die Überlieferungen meiner Väter. 15 Als es aber Gott wohlgefiel, der mich von meiner Mutter Leib an ausgesondert und durch seine Gnade berufen hat, 16 dass er seinen Sohn offenbarte in mir, damit ich ihn durchs Evangelium verkündigen sollte unter den Heiden, da besprach ich mich nicht erst mit Fleisch und Blut, 17 ging auch nicht hinauf nach Jerusalem zu denen, die vor mir Apostel waren, sondern zog nach Arabien und kehrte wieder zurück nach Damaskus.</a:t>
            </a:r>
          </a:p>
        </p:txBody>
      </p:sp>
    </p:spTree>
    <p:extLst>
      <p:ext uri="{BB962C8B-B14F-4D97-AF65-F5344CB8AC3E}">
        <p14:creationId xmlns:p14="http://schemas.microsoft.com/office/powerpoint/2010/main" val="4150527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3894245D-6AE8-60DF-39AF-2F44A13D5026}"/>
              </a:ext>
            </a:extLst>
          </p:cNvPr>
          <p:cNvSpPr>
            <a:spLocks noGrp="1"/>
          </p:cNvSpPr>
          <p:nvPr>
            <p:ph idx="1"/>
          </p:nvPr>
        </p:nvSpPr>
        <p:spPr>
          <a:xfrm>
            <a:off x="1482980" y="732693"/>
            <a:ext cx="9603275" cy="4984861"/>
          </a:xfrm>
        </p:spPr>
        <p:txBody>
          <a:bodyPr/>
          <a:lstStyle/>
          <a:p>
            <a:pPr marL="0" indent="0">
              <a:buNone/>
            </a:pPr>
            <a:r>
              <a:rPr lang="de-DE" dirty="0"/>
              <a:t> </a:t>
            </a:r>
            <a:r>
              <a:rPr lang="de-DE" sz="2800" dirty="0"/>
              <a:t>Danach, drei Jahre später, kam ich hinauf nach Jerusalem, um </a:t>
            </a:r>
            <a:r>
              <a:rPr lang="de-DE" sz="2800" dirty="0" err="1"/>
              <a:t>Kephas</a:t>
            </a:r>
            <a:r>
              <a:rPr lang="de-DE" sz="2800" dirty="0"/>
              <a:t> kennenzulernen, und blieb fünfzehn Tage bei ihm. 19 Von den andern Aposteln aber sah ich keinen außer Jakobus, des Herrn Bruder. 20 Was ich euch aber schreibe – siehe, Gott weiß, ich lüge nicht! 21 Danach kam ich in die Länder Syrien und Kilikien. 22 Ich war aber unbekannt von Angesicht den Gemeinden Christi in Judäa. 23 Sie hatten nur gehört: Der uns einst verfolgte, der predigt jetzt den Glauben, den er einst zu zerstören suchte. 24 Und sie priesen Gott um meinetwillen.</a:t>
            </a:r>
          </a:p>
        </p:txBody>
      </p:sp>
    </p:spTree>
    <p:extLst>
      <p:ext uri="{BB962C8B-B14F-4D97-AF65-F5344CB8AC3E}">
        <p14:creationId xmlns:p14="http://schemas.microsoft.com/office/powerpoint/2010/main" val="39225567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58630278-8E4E-4CD4-0E74-47D4B38641D6}"/>
              </a:ext>
            </a:extLst>
          </p:cNvPr>
          <p:cNvSpPr>
            <a:spLocks noGrp="1"/>
          </p:cNvSpPr>
          <p:nvPr>
            <p:ph idx="1"/>
          </p:nvPr>
        </p:nvSpPr>
        <p:spPr>
          <a:xfrm>
            <a:off x="1462046" y="701291"/>
            <a:ext cx="9603275" cy="5079065"/>
          </a:xfrm>
        </p:spPr>
        <p:txBody>
          <a:bodyPr>
            <a:normAutofit/>
          </a:bodyPr>
          <a:lstStyle/>
          <a:p>
            <a:pPr marL="0" indent="0">
              <a:buNone/>
            </a:pPr>
            <a:r>
              <a:rPr lang="de-DE" sz="2800" dirty="0"/>
              <a:t>Danach, vierzehn Jahre später, zog ich abermals hinauf nach Jerusalem mit Barnabas und nahm auch Titus mit mir. 2 Ich zog aber hinauf aufgrund einer Offenbarung und legte ihnen, besonders denen, die das Ansehen hatten, das Evangelium dar, das ich predige unter den Heiden, auf dass ich nicht vergeblich liefe oder gelaufen wäre. 3 Aber selbst Titus, der bei mir war, ein Grieche, wurde nicht gezwungen, sich beschneiden zu lassen. </a:t>
            </a:r>
          </a:p>
        </p:txBody>
      </p:sp>
    </p:spTree>
    <p:extLst>
      <p:ext uri="{BB962C8B-B14F-4D97-AF65-F5344CB8AC3E}">
        <p14:creationId xmlns:p14="http://schemas.microsoft.com/office/powerpoint/2010/main" val="4186237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21D7A19A-08B4-3A90-7DD6-7218324BEAA0}"/>
              </a:ext>
            </a:extLst>
          </p:cNvPr>
          <p:cNvSpPr>
            <a:spLocks noGrp="1"/>
          </p:cNvSpPr>
          <p:nvPr>
            <p:ph idx="1"/>
          </p:nvPr>
        </p:nvSpPr>
        <p:spPr>
          <a:xfrm>
            <a:off x="1451579" y="785028"/>
            <a:ext cx="9603275" cy="7151538"/>
          </a:xfrm>
        </p:spPr>
        <p:txBody>
          <a:bodyPr>
            <a:normAutofit/>
          </a:bodyPr>
          <a:lstStyle/>
          <a:p>
            <a:pPr marL="0" indent="0">
              <a:buNone/>
            </a:pPr>
            <a:r>
              <a:rPr lang="de-DE" sz="2800" dirty="0"/>
              <a:t>4 Es hatten sich aber einige falsche Brüder eingedrängt und eingeschlichen, um auszukundschaften unsere Freiheit, die wir in Christus Jesus haben, und uns so zu knechten. 5 Denen wichen wir auch nicht eine Stunde und unterwarfen uns ihnen nicht, auf dass die Wahrheit des Evangeliums bei euch bestehen bliebe. 6 Von denen aber, die das Ansehen hatten – was sie früher waren, daran liegt mir nichts; denn Gott achtet das Ansehen des Menschen nicht –, mir haben die, die das Ansehen hatten, nichts weiter auferlegt. </a:t>
            </a:r>
          </a:p>
        </p:txBody>
      </p:sp>
    </p:spTree>
    <p:extLst>
      <p:ext uri="{BB962C8B-B14F-4D97-AF65-F5344CB8AC3E}">
        <p14:creationId xmlns:p14="http://schemas.microsoft.com/office/powerpoint/2010/main" val="38235676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B18F7008-69D2-F949-5B87-6742848545CB}"/>
              </a:ext>
            </a:extLst>
          </p:cNvPr>
          <p:cNvSpPr>
            <a:spLocks noGrp="1"/>
          </p:cNvSpPr>
          <p:nvPr>
            <p:ph idx="1"/>
          </p:nvPr>
        </p:nvSpPr>
        <p:spPr>
          <a:xfrm>
            <a:off x="1064299" y="690826"/>
            <a:ext cx="10470371" cy="7821427"/>
          </a:xfrm>
        </p:spPr>
        <p:txBody>
          <a:bodyPr>
            <a:noAutofit/>
          </a:bodyPr>
          <a:lstStyle/>
          <a:p>
            <a:pPr marL="0" indent="0">
              <a:buNone/>
            </a:pPr>
            <a:r>
              <a:rPr lang="de-DE" sz="2800" dirty="0"/>
              <a:t>Im Gegenteil, da sie sahen, dass mir anvertraut war das Evangelium für die </a:t>
            </a:r>
            <a:r>
              <a:rPr lang="de-DE" sz="2800" dirty="0" err="1"/>
              <a:t>Unbeschnittenen</a:t>
            </a:r>
            <a:r>
              <a:rPr lang="de-DE" sz="2800" dirty="0"/>
              <a:t> so wie Petrus das Evangelium für die Beschnittenen – 8 denn der in Petrus wirksam gewesen ist zum Apostelamt für die Beschnittenen, der ist auch in mir wirksam gewesen unter den Heiden –, 9 und da sie die Gnade erkannten, die mir gegeben war, reichten Jakobus und </a:t>
            </a:r>
            <a:r>
              <a:rPr lang="de-DE" sz="2800" dirty="0" err="1"/>
              <a:t>Kephas</a:t>
            </a:r>
            <a:r>
              <a:rPr lang="de-DE" sz="2800" dirty="0"/>
              <a:t> und Johannes, die als Säulen angesehen werden, mir und Barnabas die rechte Hand und wurden mit uns eins, dass wir unter den Heiden, sie aber unter den Beschnittenen predigen sollten, 10 allein dass wir der Armen gedächten – was ich mich auch eifrig bemüht habe zu tun.</a:t>
            </a:r>
          </a:p>
        </p:txBody>
      </p:sp>
    </p:spTree>
    <p:extLst>
      <p:ext uri="{BB962C8B-B14F-4D97-AF65-F5344CB8AC3E}">
        <p14:creationId xmlns:p14="http://schemas.microsoft.com/office/powerpoint/2010/main" val="2795625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E9F6E8-6739-1A42-9159-3B323C5612F4}"/>
              </a:ext>
            </a:extLst>
          </p:cNvPr>
          <p:cNvSpPr>
            <a:spLocks noGrp="1"/>
          </p:cNvSpPr>
          <p:nvPr>
            <p:ph type="title"/>
          </p:nvPr>
        </p:nvSpPr>
        <p:spPr>
          <a:xfrm>
            <a:off x="1447191" y="165919"/>
            <a:ext cx="9610323" cy="1048257"/>
          </a:xfrm>
        </p:spPr>
        <p:txBody>
          <a:bodyPr>
            <a:normAutofit/>
          </a:bodyPr>
          <a:lstStyle/>
          <a:p>
            <a:r>
              <a:rPr lang="de-DE" b="1" dirty="0"/>
              <a:t>Berufungsentwicklung </a:t>
            </a:r>
            <a:br>
              <a:rPr lang="de-DE" b="1" dirty="0"/>
            </a:br>
            <a:r>
              <a:rPr lang="de-DE" b="1" dirty="0"/>
              <a:t>am Beispiel des Paulus</a:t>
            </a:r>
          </a:p>
        </p:txBody>
      </p:sp>
      <p:sp>
        <p:nvSpPr>
          <p:cNvPr id="3" name="Textplatzhalter 2">
            <a:extLst>
              <a:ext uri="{FF2B5EF4-FFF2-40B4-BE49-F238E27FC236}">
                <a16:creationId xmlns:a16="http://schemas.microsoft.com/office/drawing/2014/main" id="{5AACCB11-8B86-3B41-9DF6-64A853FD9652}"/>
              </a:ext>
            </a:extLst>
          </p:cNvPr>
          <p:cNvSpPr>
            <a:spLocks noGrp="1"/>
          </p:cNvSpPr>
          <p:nvPr>
            <p:ph type="body" idx="1"/>
          </p:nvPr>
        </p:nvSpPr>
        <p:spPr>
          <a:xfrm>
            <a:off x="1447191" y="1317092"/>
            <a:ext cx="4645152" cy="429737"/>
          </a:xfrm>
        </p:spPr>
        <p:txBody>
          <a:bodyPr>
            <a:normAutofit lnSpcReduction="10000"/>
          </a:bodyPr>
          <a:lstStyle/>
          <a:p>
            <a:r>
              <a:rPr lang="de-DE" dirty="0"/>
              <a:t>Gottes Handeln</a:t>
            </a:r>
          </a:p>
        </p:txBody>
      </p:sp>
      <p:sp>
        <p:nvSpPr>
          <p:cNvPr id="4" name="Inhaltsplatzhalter 3">
            <a:extLst>
              <a:ext uri="{FF2B5EF4-FFF2-40B4-BE49-F238E27FC236}">
                <a16:creationId xmlns:a16="http://schemas.microsoft.com/office/drawing/2014/main" id="{67AA5781-545F-5B4C-B30E-7B6E869005A5}"/>
              </a:ext>
            </a:extLst>
          </p:cNvPr>
          <p:cNvSpPr>
            <a:spLocks noGrp="1"/>
          </p:cNvSpPr>
          <p:nvPr>
            <p:ph sz="half" idx="2"/>
          </p:nvPr>
        </p:nvSpPr>
        <p:spPr>
          <a:xfrm>
            <a:off x="1447191" y="1945038"/>
            <a:ext cx="4645152" cy="2644457"/>
          </a:xfrm>
        </p:spPr>
        <p:txBody>
          <a:bodyPr>
            <a:normAutofit/>
          </a:bodyPr>
          <a:lstStyle/>
          <a:p>
            <a:r>
              <a:rPr lang="de-DE" dirty="0"/>
              <a:t>Vor Anbeginn der Zeit &amp; </a:t>
            </a:r>
            <a:r>
              <a:rPr lang="de-DE" dirty="0" err="1"/>
              <a:t>Souveraenitaet</a:t>
            </a:r>
            <a:endParaRPr lang="de-DE" dirty="0"/>
          </a:p>
          <a:p>
            <a:r>
              <a:rPr lang="de-DE" dirty="0"/>
              <a:t>Gott hat einen Plan</a:t>
            </a:r>
          </a:p>
          <a:p>
            <a:r>
              <a:rPr lang="de-DE" dirty="0"/>
              <a:t>Die Einladung / Berufung</a:t>
            </a:r>
          </a:p>
          <a:p>
            <a:r>
              <a:rPr lang="de-DE" dirty="0"/>
              <a:t>Integration in den Leib Jesu</a:t>
            </a:r>
          </a:p>
          <a:p>
            <a:r>
              <a:rPr lang="de-DE" dirty="0"/>
              <a:t>Fruchtbarer Dienst</a:t>
            </a:r>
          </a:p>
        </p:txBody>
      </p:sp>
      <p:sp>
        <p:nvSpPr>
          <p:cNvPr id="5" name="Textplatzhalter 4">
            <a:extLst>
              <a:ext uri="{FF2B5EF4-FFF2-40B4-BE49-F238E27FC236}">
                <a16:creationId xmlns:a16="http://schemas.microsoft.com/office/drawing/2014/main" id="{8D6BDCF8-C2CF-E948-9F74-EF2BBA0BE900}"/>
              </a:ext>
            </a:extLst>
          </p:cNvPr>
          <p:cNvSpPr>
            <a:spLocks noGrp="1"/>
          </p:cNvSpPr>
          <p:nvPr>
            <p:ph type="body" sz="quarter" idx="3"/>
          </p:nvPr>
        </p:nvSpPr>
        <p:spPr>
          <a:xfrm>
            <a:off x="6517032" y="1399138"/>
            <a:ext cx="4645152" cy="426283"/>
          </a:xfrm>
        </p:spPr>
        <p:txBody>
          <a:bodyPr>
            <a:normAutofit lnSpcReduction="10000"/>
          </a:bodyPr>
          <a:lstStyle/>
          <a:p>
            <a:r>
              <a:rPr lang="de-DE" dirty="0"/>
              <a:t>Unser Handeln</a:t>
            </a:r>
          </a:p>
        </p:txBody>
      </p:sp>
      <p:sp>
        <p:nvSpPr>
          <p:cNvPr id="6" name="Inhaltsplatzhalter 5">
            <a:extLst>
              <a:ext uri="{FF2B5EF4-FFF2-40B4-BE49-F238E27FC236}">
                <a16:creationId xmlns:a16="http://schemas.microsoft.com/office/drawing/2014/main" id="{93E7A453-C58D-3C4F-BEF7-CECAA1934D86}"/>
              </a:ext>
            </a:extLst>
          </p:cNvPr>
          <p:cNvSpPr>
            <a:spLocks noGrp="1"/>
          </p:cNvSpPr>
          <p:nvPr>
            <p:ph sz="quarter" idx="4"/>
          </p:nvPr>
        </p:nvSpPr>
        <p:spPr>
          <a:xfrm>
            <a:off x="6517032" y="2010383"/>
            <a:ext cx="4645152" cy="2637371"/>
          </a:xfrm>
        </p:spPr>
        <p:txBody>
          <a:bodyPr>
            <a:normAutofit/>
          </a:bodyPr>
          <a:lstStyle/>
          <a:p>
            <a:pPr marL="0" indent="0">
              <a:buNone/>
            </a:pPr>
            <a:r>
              <a:rPr lang="de-DE" dirty="0"/>
              <a:t>Offenbarung und Verständnis</a:t>
            </a:r>
          </a:p>
          <a:p>
            <a:pPr marL="0" indent="0">
              <a:buNone/>
            </a:pPr>
            <a:r>
              <a:rPr lang="de-DE" dirty="0"/>
              <a:t>Einwilligung und Gehorsam</a:t>
            </a:r>
          </a:p>
          <a:p>
            <a:pPr marL="0" indent="0">
              <a:buNone/>
            </a:pPr>
            <a:r>
              <a:rPr lang="de-DE" dirty="0"/>
              <a:t>In Gottes Ausbildung </a:t>
            </a:r>
          </a:p>
          <a:p>
            <a:pPr marL="0" indent="0">
              <a:buNone/>
            </a:pPr>
            <a:r>
              <a:rPr lang="de-DE" dirty="0"/>
              <a:t>Gelebte Wahrheit</a:t>
            </a:r>
          </a:p>
          <a:p>
            <a:pPr marL="0" indent="0">
              <a:buNone/>
            </a:pPr>
            <a:r>
              <a:rPr lang="de-DE" dirty="0"/>
              <a:t>Was Gott will, Wann und wie er will</a:t>
            </a:r>
          </a:p>
        </p:txBody>
      </p:sp>
    </p:spTree>
    <p:extLst>
      <p:ext uri="{BB962C8B-B14F-4D97-AF65-F5344CB8AC3E}">
        <p14:creationId xmlns:p14="http://schemas.microsoft.com/office/powerpoint/2010/main" val="23133008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2815DB-F18A-3653-3D38-DC487F7989E3}"/>
              </a:ext>
            </a:extLst>
          </p:cNvPr>
          <p:cNvSpPr>
            <a:spLocks noGrp="1"/>
          </p:cNvSpPr>
          <p:nvPr>
            <p:ph type="title"/>
          </p:nvPr>
        </p:nvSpPr>
        <p:spPr/>
        <p:txBody>
          <a:bodyPr/>
          <a:lstStyle/>
          <a:p>
            <a:r>
              <a:rPr lang="de-DE" b="1" dirty="0"/>
              <a:t>Tipps und Tricks zum Thema Berufung</a:t>
            </a:r>
          </a:p>
        </p:txBody>
      </p:sp>
      <p:sp>
        <p:nvSpPr>
          <p:cNvPr id="3" name="Inhaltsplatzhalter 2">
            <a:extLst>
              <a:ext uri="{FF2B5EF4-FFF2-40B4-BE49-F238E27FC236}">
                <a16:creationId xmlns:a16="http://schemas.microsoft.com/office/drawing/2014/main" id="{8064049E-9C9F-C1D8-B050-F05FF8875053}"/>
              </a:ext>
            </a:extLst>
          </p:cNvPr>
          <p:cNvSpPr>
            <a:spLocks noGrp="1"/>
          </p:cNvSpPr>
          <p:nvPr>
            <p:ph idx="1"/>
          </p:nvPr>
        </p:nvSpPr>
        <p:spPr/>
        <p:txBody>
          <a:bodyPr>
            <a:normAutofit lnSpcReduction="10000"/>
          </a:bodyPr>
          <a:lstStyle/>
          <a:p>
            <a:r>
              <a:rPr lang="de-DE" dirty="0"/>
              <a:t>Wenig Väter, viele Lehrer (Petrus, Barnabas,)</a:t>
            </a:r>
          </a:p>
          <a:p>
            <a:r>
              <a:rPr lang="de-DE" dirty="0"/>
              <a:t>Eine Liste aller bewussten Berufungen und Rollen (Versachlichung)</a:t>
            </a:r>
          </a:p>
          <a:p>
            <a:r>
              <a:rPr lang="de-DE" dirty="0"/>
              <a:t>Von Verteidigung durch Isolation zu Bestätigung durch Integration</a:t>
            </a:r>
          </a:p>
          <a:p>
            <a:r>
              <a:rPr lang="de-DE" dirty="0"/>
              <a:t>Läuterung von Verhaltenstyp und Motivation (Christusähnlichkeit)</a:t>
            </a:r>
          </a:p>
          <a:p>
            <a:r>
              <a:rPr lang="de-DE" dirty="0"/>
              <a:t>Konstituieren bestimmte Talente automatisch bestimmte Berufungen?</a:t>
            </a:r>
          </a:p>
          <a:p>
            <a:endParaRPr lang="de-DE" dirty="0"/>
          </a:p>
          <a:p>
            <a:pPr marL="0" indent="0">
              <a:buNone/>
            </a:pPr>
            <a:r>
              <a:rPr lang="de-DE" b="1" dirty="0"/>
              <a:t>                     </a:t>
            </a:r>
            <a:r>
              <a:rPr lang="de-DE" sz="2800" b="1" dirty="0"/>
              <a:t>Kind Gottes &amp; Diener des Herrn</a:t>
            </a:r>
          </a:p>
          <a:p>
            <a:endParaRPr lang="de-DE" dirty="0"/>
          </a:p>
        </p:txBody>
      </p:sp>
    </p:spTree>
    <p:extLst>
      <p:ext uri="{BB962C8B-B14F-4D97-AF65-F5344CB8AC3E}">
        <p14:creationId xmlns:p14="http://schemas.microsoft.com/office/powerpoint/2010/main" val="3830755283"/>
      </p:ext>
    </p:extLst>
  </p:cSld>
  <p:clrMapOvr>
    <a:masterClrMapping/>
  </p:clrMapOvr>
</p:sld>
</file>

<file path=ppt/theme/theme1.xml><?xml version="1.0" encoding="utf-8"?>
<a:theme xmlns:a="http://schemas.openxmlformats.org/drawingml/2006/main" name="Katalog">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TM03090434[[fn=Holzart]]</Template>
  <TotalTime>0</TotalTime>
  <Words>254</Words>
  <Application>Microsoft Office PowerPoint</Application>
  <PresentationFormat>Breitbild</PresentationFormat>
  <Paragraphs>56</Paragraphs>
  <Slides>13</Slides>
  <Notes>1</Notes>
  <HiddenSlides>0</HiddenSlides>
  <MMClips>0</MMClips>
  <ScaleCrop>false</ScaleCrop>
  <HeadingPairs>
    <vt:vector size="4" baseType="variant">
      <vt:variant>
        <vt:lpstr>Design</vt:lpstr>
      </vt:variant>
      <vt:variant>
        <vt:i4>1</vt:i4>
      </vt:variant>
      <vt:variant>
        <vt:lpstr>Folientitel</vt:lpstr>
      </vt:variant>
      <vt:variant>
        <vt:i4>13</vt:i4>
      </vt:variant>
    </vt:vector>
  </HeadingPairs>
  <TitlesOfParts>
    <vt:vector size="14" baseType="lpstr">
      <vt:lpstr>Katalog</vt:lpstr>
      <vt:lpstr>PowerPoint-Präsentation</vt:lpstr>
      <vt:lpstr>Kennst du den Galaterbrief?</vt:lpstr>
      <vt:lpstr>Galaterbrief Kapitel 1 Vers 13  bis Kapitel 2 vers 10  aus der Lutherbibel2017</vt:lpstr>
      <vt:lpstr>PowerPoint-Präsentation</vt:lpstr>
      <vt:lpstr>PowerPoint-Präsentation</vt:lpstr>
      <vt:lpstr>PowerPoint-Präsentation</vt:lpstr>
      <vt:lpstr>PowerPoint-Präsentation</vt:lpstr>
      <vt:lpstr>Berufungsentwicklung  am Beispiel des Paulus</vt:lpstr>
      <vt:lpstr>Tipps und Tricks zum Thema Berufung</vt:lpstr>
      <vt:lpstr>Persönliche Besinnung &amp; Gebetsdienst</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Roland Wieser</dc:creator>
  <cp:lastModifiedBy>Unbekannter Benutzer</cp:lastModifiedBy>
  <cp:revision>25</cp:revision>
  <cp:lastPrinted>2021-12-19T07:11:49Z</cp:lastPrinted>
  <dcterms:created xsi:type="dcterms:W3CDTF">2021-11-20T18:56:21Z</dcterms:created>
  <dcterms:modified xsi:type="dcterms:W3CDTF">2022-09-18T05:40:22Z</dcterms:modified>
</cp:coreProperties>
</file>